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88998" autoAdjust="0"/>
  </p:normalViewPr>
  <p:slideViewPr>
    <p:cSldViewPr snapToObjects="1">
      <p:cViewPr varScale="1">
        <p:scale>
          <a:sx n="102" d="100"/>
          <a:sy n="102" d="100"/>
        </p:scale>
        <p:origin x="1380" y="11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</a:t>
            </a:r>
            <a:r>
              <a:rPr lang="ko-KR" altLang="en-US" baseline="0"/>
              <a:t> 프로젝트는 이클립스 </a:t>
            </a:r>
            <a:r>
              <a:rPr lang="en-US" altLang="ko-KR" baseline="0"/>
              <a:t>, </a:t>
            </a:r>
            <a:r>
              <a:rPr lang="ko-KR" altLang="en-US" baseline="0"/>
              <a:t>자바 </a:t>
            </a:r>
            <a:r>
              <a:rPr lang="en-US" altLang="ko-KR" baseline="0"/>
              <a:t>, sql</a:t>
            </a:r>
            <a:r>
              <a:rPr lang="ko-KR" altLang="en-US" baseline="0"/>
              <a:t>을 이용해서 만들었습니다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옆의 영상처럼 주사위를 던지고 말이 이동하는 게임이고</a:t>
            </a:r>
            <a:r>
              <a:rPr lang="en-US" altLang="ko-KR"/>
              <a:t>, </a:t>
            </a:r>
            <a:r>
              <a:rPr lang="ko-KR" altLang="en-US"/>
              <a:t>만약 도착한 땅에 주인이 있냐 없냐에 따라 진행이 달라집니다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저희가 주제를 이렇게 정한 이유는</a:t>
            </a: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>
                <a:solidFill>
                  <a:srgbClr val="808080"/>
                </a:solidFill>
                <a:latin typeface="한컴 윤고딕 720"/>
                <a:ea typeface="한컴 윤고딕 720"/>
              </a:rPr>
              <a:t>  </a:t>
            </a:r>
            <a:r>
              <a:rPr lang="en-US" altLang="ko-KR" sz="2000">
                <a:solidFill>
                  <a:srgbClr val="404040"/>
                </a:solidFill>
                <a:latin typeface="한컴 윤고딕 720"/>
                <a:ea typeface="한컴 윤고딕 720"/>
              </a:rPr>
              <a:t>3</a:t>
            </a:r>
            <a:r>
              <a:rPr lang="ko-KR" altLang="en-US" sz="2000">
                <a:solidFill>
                  <a:srgbClr val="404040"/>
                </a:solidFill>
                <a:latin typeface="한컴 윤고딕 720"/>
                <a:ea typeface="한컴 윤고딕 720"/>
              </a:rPr>
              <a:t>조</a:t>
            </a:r>
            <a:endParaRPr lang="ko-KR" altLang="en-US" sz="20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236" y="839152"/>
            <a:ext cx="10297288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한컴 윤고딕 720"/>
                <a:ea typeface="한컴 윤고딕 720"/>
              </a:rPr>
              <a:t>2</a:t>
            </a:r>
            <a:r>
              <a:rPr lang="ko-KR" altLang="en-US">
                <a:latin typeface="한컴 윤고딕 720"/>
                <a:ea typeface="한컴 윤고딕 720"/>
              </a:rPr>
              <a:t>개월차 </a:t>
            </a:r>
            <a:r>
              <a:rPr lang="en-US" altLang="ko-KR">
                <a:latin typeface="한컴 윤고딕 720"/>
                <a:ea typeface="한컴 윤고딕 720"/>
              </a:rPr>
              <a:t>java &amp;database </a:t>
            </a:r>
            <a:r>
              <a:rPr lang="ko-KR" altLang="en-US">
                <a:latin typeface="한컴 윤고딕 720"/>
                <a:ea typeface="한컴 윤고딕 720"/>
              </a:rPr>
              <a:t>팀 프로젝트</a:t>
            </a:r>
            <a:endParaRPr lang="ko-KR" altLang="en-US">
              <a:latin typeface="한컴 윤고딕 7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8517" y="2609088"/>
            <a:ext cx="3591973" cy="818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800">
                <a:latin typeface="한컴 윤고딕 720"/>
                <a:ea typeface="한컴 윤고딕 720"/>
              </a:rPr>
              <a:t>콘솔 부루마블</a:t>
            </a:r>
            <a:endParaRPr lang="ko-KR" altLang="en-US" sz="4800">
              <a:latin typeface="한컴 윤고딕 7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5639" y="5254152"/>
            <a:ext cx="4241304" cy="90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endParaRPr lang="en-US" altLang="ko-KR">
              <a:latin typeface="한컴 윤고딕 720"/>
            </a:endParaRPr>
          </a:p>
          <a:p>
            <a:pPr algn="r">
              <a:defRPr/>
            </a:pPr>
            <a:endParaRPr lang="ko-KR" altLang="en-US">
              <a:latin typeface="한컴 윤고딕 720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윤고딕 720"/>
                <a:ea typeface="한컴 윤고딕 720"/>
              </a:rPr>
              <a:t>박수현 </a:t>
            </a:r>
            <a:r>
              <a:rPr lang="en-US" altLang="ko-KR">
                <a:latin typeface="한컴 윤고딕 720"/>
                <a:ea typeface="한컴 윤고딕 720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한컴 윤고딕 720"/>
                <a:ea typeface="한컴 윤고딕 720"/>
                <a:cs typeface="함초롬돋움"/>
              </a:rPr>
              <a:t>손비아</a:t>
            </a:r>
            <a:r>
              <a:rPr lang="ko-KR" altLang="en-US">
                <a:latin typeface="한컴 윤고딕 720"/>
                <a:ea typeface="한컴 윤고딕 720"/>
              </a:rPr>
              <a:t> </a:t>
            </a:r>
            <a:r>
              <a:rPr lang="en-US" altLang="ko-KR">
                <a:latin typeface="한컴 윤고딕 720"/>
                <a:ea typeface="한컴 윤고딕 720"/>
              </a:rPr>
              <a:t>,</a:t>
            </a:r>
            <a:r>
              <a:rPr lang="ko-KR" altLang="en-US">
                <a:latin typeface="한컴 윤고딕 720"/>
                <a:ea typeface="한컴 윤고딕 720"/>
              </a:rPr>
              <a:t>최유정 </a:t>
            </a:r>
            <a:r>
              <a:rPr lang="en-US" altLang="ko-KR">
                <a:latin typeface="한컴 윤고딕 720"/>
                <a:ea typeface="한컴 윤고딕 720"/>
              </a:rPr>
              <a:t>,</a:t>
            </a:r>
            <a:r>
              <a:rPr lang="ko-KR" altLang="en-US">
                <a:latin typeface="한컴 윤고딕 720"/>
                <a:ea typeface="한컴 윤고딕 720"/>
              </a:rPr>
              <a:t>최예은</a:t>
            </a:r>
            <a:endParaRPr lang="ko-KR" altLang="en-US">
              <a:latin typeface="한컴 윤고딕 72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63496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9523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95550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2136" y="548640"/>
            <a:ext cx="1703012" cy="296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16" y="746854"/>
            <a:ext cx="40005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67333" y="845439"/>
            <a:ext cx="1400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데이터베이스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9583" y="809195"/>
            <a:ext cx="6372834" cy="564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프로젝트 일정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031999" y="1628775"/>
            <a:ext cx="8127994" cy="3816477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200">
              <a:solidFill>
                <a:srgbClr val="B9B9B9"/>
              </a:solidFill>
              <a:latin typeface="한컴 윤고딕 72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031999" y="2348865"/>
          <a:ext cx="8127994" cy="265323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25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28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29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30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1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4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5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8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9699233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EBADAD"/>
                </a:solidFill>
                <a:latin typeface="한컴 윤고딕 720"/>
                <a:ea typeface="한컴 윤고딕 720"/>
              </a:rPr>
              <a:t>X</a:t>
            </a:r>
            <a:endParaRPr lang="en-US" altLang="ko-KR" b="1">
              <a:solidFill>
                <a:srgbClr val="EBADAD"/>
              </a:solidFill>
              <a:latin typeface="한컴 윤고딕 72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36405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C5C5C5"/>
                </a:solidFill>
                <a:latin typeface="한컴 윤고딕 720"/>
                <a:ea typeface="한컴 윤고딕 720"/>
              </a:rPr>
              <a:t>-</a:t>
            </a:r>
            <a:endParaRPr lang="en-US" altLang="ko-KR" b="1">
              <a:solidFill>
                <a:srgbClr val="C5C5C5"/>
              </a:solidFill>
              <a:latin typeface="한컴 윤고딕 720"/>
            </a:endParaRPr>
          </a:p>
        </p:txBody>
      </p:sp>
      <p:sp>
        <p:nvSpPr>
          <p:cNvPr id="46" name="평행 사변형 45"/>
          <p:cNvSpPr/>
          <p:nvPr/>
        </p:nvSpPr>
        <p:spPr>
          <a:xfrm>
            <a:off x="5591937" y="2285619"/>
            <a:ext cx="1152144" cy="351282"/>
          </a:xfrm>
          <a:prstGeom prst="parallelogram">
            <a:avLst>
              <a:gd name="adj" fmla="val 25000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48" name="평행 사변형 47"/>
          <p:cNvSpPr/>
          <p:nvPr/>
        </p:nvSpPr>
        <p:spPr>
          <a:xfrm>
            <a:off x="6744081" y="2285619"/>
            <a:ext cx="1038797" cy="351282"/>
          </a:xfrm>
          <a:prstGeom prst="parallelogram">
            <a:avLst>
              <a:gd name="adj" fmla="val 25000"/>
            </a:avLst>
          </a:prstGeom>
          <a:solidFill>
            <a:srgbClr val="FF843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49" name="평행 사변형 48"/>
          <p:cNvSpPr/>
          <p:nvPr/>
        </p:nvSpPr>
        <p:spPr>
          <a:xfrm>
            <a:off x="2351531" y="3613404"/>
            <a:ext cx="1944244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663946" y="2777490"/>
            <a:ext cx="2881203" cy="369332"/>
            <a:chOff x="5519928" y="2777490"/>
            <a:chExt cx="2881203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5792725" y="2777490"/>
              <a:ext cx="2203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주제 선정 및 역할분담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519928" y="2849499"/>
              <a:ext cx="216027" cy="216027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63946" y="3137535"/>
            <a:ext cx="3689117" cy="369332"/>
            <a:chOff x="5519928" y="3137535"/>
            <a:chExt cx="3689117" cy="369332"/>
          </a:xfrm>
        </p:grpSpPr>
        <p:sp>
          <p:nvSpPr>
            <p:cNvPr id="51" name="타원 50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FF843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92725" y="3137535"/>
              <a:ext cx="30129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MVC 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제작 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자료조사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DB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설계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53" name="평행 사변형 52"/>
          <p:cNvSpPr/>
          <p:nvPr/>
        </p:nvSpPr>
        <p:spPr>
          <a:xfrm>
            <a:off x="4295775" y="3613404"/>
            <a:ext cx="1296162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24302" y="4515041"/>
            <a:ext cx="2419539" cy="369332"/>
            <a:chOff x="5519928" y="3137534"/>
            <a:chExt cx="2419539" cy="369332"/>
          </a:xfrm>
        </p:grpSpPr>
        <p:sp>
          <p:nvSpPr>
            <p:cNvPr id="60" name="타원 59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92725" y="3137534"/>
              <a:ext cx="17948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오류 체크 및 수정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63" name="평행 사변형 62"/>
          <p:cNvSpPr/>
          <p:nvPr/>
        </p:nvSpPr>
        <p:spPr>
          <a:xfrm>
            <a:off x="5591937" y="3613404"/>
            <a:ext cx="1080134" cy="351282"/>
          </a:xfrm>
          <a:prstGeom prst="parallelogram">
            <a:avLst>
              <a:gd name="adj" fmla="val 25000"/>
            </a:avLst>
          </a:prstGeom>
          <a:solidFill>
            <a:srgbClr val="6182D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424302" y="4149090"/>
            <a:ext cx="2304122" cy="369332"/>
            <a:chOff x="5519928" y="3137534"/>
            <a:chExt cx="2304122" cy="369332"/>
          </a:xfrm>
        </p:grpSpPr>
        <p:sp>
          <p:nvSpPr>
            <p:cNvPr id="65" name="타원 64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2725" y="3137534"/>
              <a:ext cx="1728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필요 메소드 작성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67" name="평행 사변형 66"/>
          <p:cNvSpPr/>
          <p:nvPr/>
        </p:nvSpPr>
        <p:spPr>
          <a:xfrm>
            <a:off x="7808880" y="2285619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424302" y="4869180"/>
            <a:ext cx="4727863" cy="369332"/>
            <a:chOff x="5519928" y="3137534"/>
            <a:chExt cx="4727863" cy="369332"/>
          </a:xfrm>
        </p:grpSpPr>
        <p:sp>
          <p:nvSpPr>
            <p:cNvPr id="69" name="타원 68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6182D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92725" y="3137534"/>
              <a:ext cx="3585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메소드 추가 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, 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오류체크 및 수정 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, 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발표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역할담당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61408" y="2646978"/>
            <a:ext cx="9469184" cy="1314560"/>
            <a:chOff x="1235392" y="2973000"/>
            <a:chExt cx="9469184" cy="1314560"/>
          </a:xfrm>
          <a:effectLst>
            <a:outerShdw blurRad="76200" dist="76200" dir="2700000" algn="ctr" rotWithShape="0">
              <a:srgbClr val="292106">
                <a:alpha val="16000"/>
              </a:srgbClr>
            </a:outerShdw>
          </a:effectLst>
        </p:grpSpPr>
        <p:grpSp>
          <p:nvGrpSpPr>
            <p:cNvPr id="41" name="사용자 추가 도형"/>
            <p:cNvGrpSpPr/>
            <p:nvPr/>
          </p:nvGrpSpPr>
          <p:grpSpPr>
            <a:xfrm>
              <a:off x="1235392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34" name="순서도: 데이터 33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</p:grpSp>
        <p:grpSp>
          <p:nvGrpSpPr>
            <p:cNvPr id="58" name="사용자 추가 도형"/>
            <p:cNvGrpSpPr/>
            <p:nvPr/>
          </p:nvGrpSpPr>
          <p:grpSpPr>
            <a:xfrm>
              <a:off x="3755707" y="2973000"/>
              <a:ext cx="1764221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59" name="순서도: 데이터 58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</p:grpSp>
        <p:grpSp>
          <p:nvGrpSpPr>
            <p:cNvPr id="62" name="사용자 추가 도형"/>
            <p:cNvGrpSpPr/>
            <p:nvPr/>
          </p:nvGrpSpPr>
          <p:grpSpPr>
            <a:xfrm>
              <a:off x="6312027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3" name="순서도: 데이터 62"/>
              <p:cNvSpPr/>
              <p:nvPr/>
            </p:nvSpPr>
            <p:spPr>
              <a:xfrm>
                <a:off x="4151756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</p:grpSp>
        <p:grpSp>
          <p:nvGrpSpPr>
            <p:cNvPr id="66" name="사용자 추가 도형"/>
            <p:cNvGrpSpPr/>
            <p:nvPr/>
          </p:nvGrpSpPr>
          <p:grpSpPr>
            <a:xfrm>
              <a:off x="8940355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7" name="순서도: 데이터 66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한컴 윤고딕 72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4367784" y="4109580"/>
            <a:ext cx="800481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손비아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7941" y="4109580"/>
            <a:ext cx="797624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박수현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0108" y="4109580"/>
            <a:ext cx="798957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최유정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24440" y="4107560"/>
            <a:ext cx="801625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최예은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박수현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25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26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27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28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29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30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1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4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5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8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8" name="그룹 97"/>
          <p:cNvGrpSpPr/>
          <p:nvPr/>
        </p:nvGrpSpPr>
        <p:grpSpPr>
          <a:xfrm>
            <a:off x="2207418" y="2996946"/>
            <a:ext cx="4284632" cy="2031325"/>
            <a:chOff x="6419944" y="3601783"/>
            <a:chExt cx="4284632" cy="2031325"/>
          </a:xfrm>
        </p:grpSpPr>
        <p:sp>
          <p:nvSpPr>
            <p:cNvPr id="83" name="TextBox 82"/>
            <p:cNvSpPr txBox="1"/>
            <p:nvPr/>
          </p:nvSpPr>
          <p:spPr>
            <a:xfrm>
              <a:off x="6419944" y="3601783"/>
              <a:ext cx="4284632" cy="2011299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알고리즘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 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제작</a:t>
              </a:r>
              <a:endParaRPr lang="ko-KR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DTO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제작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땅 구매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도착한 지점의 소유자 확인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플레이어 자산 확인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땅 정보 불러오기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6419944" y="3669601"/>
              <a:ext cx="384506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85" name="평행 사변형 84"/>
          <p:cNvSpPr/>
          <p:nvPr/>
        </p:nvSpPr>
        <p:spPr>
          <a:xfrm>
            <a:off x="5519928" y="1660855"/>
            <a:ext cx="1188148" cy="399973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7" name="평행 사변형 86"/>
          <p:cNvSpPr/>
          <p:nvPr/>
        </p:nvSpPr>
        <p:spPr>
          <a:xfrm>
            <a:off x="6708077" y="1650384"/>
            <a:ext cx="2268283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207418" y="5157240"/>
            <a:ext cx="4644584" cy="1384995"/>
            <a:chOff x="6419944" y="5225034"/>
            <a:chExt cx="4644584" cy="1384995"/>
          </a:xfrm>
        </p:grpSpPr>
        <p:sp>
          <p:nvSpPr>
            <p:cNvPr id="89" name="TextBox 88"/>
            <p:cNvSpPr txBox="1"/>
            <p:nvPr/>
          </p:nvSpPr>
          <p:spPr>
            <a:xfrm>
              <a:off x="6419944" y="5225034"/>
              <a:ext cx="4644584" cy="137500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통행료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상대방 땅일 경우 통행료 지불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통행료 획득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en-US" sz="1400">
                <a:latin typeface="한컴 윤고딕 720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491955" y="529285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91" name="평행 사변형 90"/>
          <p:cNvSpPr/>
          <p:nvPr/>
        </p:nvSpPr>
        <p:spPr>
          <a:xfrm>
            <a:off x="8976360" y="1650385"/>
            <a:ext cx="1183636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6492050" y="2973054"/>
            <a:ext cx="4341367" cy="1384995"/>
            <a:chOff x="6331187" y="7804785"/>
            <a:chExt cx="4341367" cy="1384995"/>
          </a:xfrm>
        </p:grpSpPr>
        <p:sp>
          <p:nvSpPr>
            <p:cNvPr id="94" name="TextBox 93"/>
            <p:cNvSpPr txBox="1"/>
            <p:nvPr/>
          </p:nvSpPr>
          <p:spPr>
            <a:xfrm>
              <a:off x="6331186" y="7804784"/>
              <a:ext cx="4341368" cy="136844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올림픽 개최 메소드  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이미 열린 올림픽 폐막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땅 매각 메소드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한컴 윤고딕 720"/>
                  <a:ea typeface="한컴 윤고딕 720"/>
                  <a:cs typeface="함초롬돋움"/>
                </a:rPr>
                <a:t>플레이어가 소유한 땅 정보 불러오기</a:t>
              </a:r>
              <a:endParaRPr lang="en-US" altLang="en-US" sz="1400">
                <a:solidFill>
                  <a:srgbClr val="404040"/>
                </a:solidFill>
                <a:latin typeface="한컴 윤고딕 720"/>
                <a:cs typeface="함초롬돋움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6331189" y="7892415"/>
              <a:ext cx="384506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24" name="평행 사변형 23"/>
          <p:cNvSpPr/>
          <p:nvPr/>
        </p:nvSpPr>
        <p:spPr>
          <a:xfrm>
            <a:off x="2000106" y="2060828"/>
            <a:ext cx="3447804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5447910" y="2060829"/>
            <a:ext cx="1260166" cy="388854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538797" y="4690162"/>
            <a:ext cx="4414095" cy="1708160"/>
            <a:chOff x="2625345" y="3785234"/>
            <a:chExt cx="3990776" cy="2964395"/>
          </a:xfrm>
        </p:grpSpPr>
        <p:sp>
          <p:nvSpPr>
            <p:cNvPr id="27" name="타원 26"/>
            <p:cNvSpPr/>
            <p:nvPr/>
          </p:nvSpPr>
          <p:spPr>
            <a:xfrm>
              <a:off x="2625345" y="3880485"/>
              <a:ext cx="360045" cy="69080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latin typeface="한컴 윤고딕 72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6177" y="3785232"/>
              <a:ext cx="3949944" cy="29323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무인도 관련 메소드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게임 종료 메소드 구현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땅 소유자 초기화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황금열쇠 소유자 초기화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DB 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초기화하기위한 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p_switch 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필드 추가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손비아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25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26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27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28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29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30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1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4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5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8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6672072" y="1679194"/>
            <a:ext cx="2304288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2" name="평행 사변형 81"/>
          <p:cNvSpPr/>
          <p:nvPr/>
        </p:nvSpPr>
        <p:spPr>
          <a:xfrm>
            <a:off x="8976360" y="1679194"/>
            <a:ext cx="1183637" cy="399649"/>
          </a:xfrm>
          <a:prstGeom prst="parallelogram">
            <a:avLst>
              <a:gd name="adj" fmla="val 25000"/>
            </a:avLst>
          </a:prstGeom>
          <a:solidFill>
            <a:srgbClr val="EF8A03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5" name="평행 사변형 84"/>
          <p:cNvSpPr/>
          <p:nvPr/>
        </p:nvSpPr>
        <p:spPr>
          <a:xfrm>
            <a:off x="2027395" y="2060829"/>
            <a:ext cx="1188245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96156" y="4924405"/>
            <a:ext cx="5471956" cy="13697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출발지 이동 메소드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땅 소유자 삭제 메소드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무인도 탈출권 보유 확인 메소드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게임 종료 시 플레이어 부동산</a:t>
            </a:r>
            <a:r>
              <a:rPr lang="en-US" altLang="ko-KR" sz="1400">
                <a:solidFill>
                  <a:srgbClr val="404040"/>
                </a:solidFill>
                <a:latin typeface="한컴 윤고딕 720"/>
                <a:ea typeface="한컴 윤고딕 720"/>
              </a:rPr>
              <a:t>+</a:t>
            </a: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현금 기준으로 승패 결정 구현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203916" y="4992223"/>
            <a:ext cx="360045" cy="364236"/>
          </a:xfrm>
          <a:prstGeom prst="ellipse">
            <a:avLst/>
          </a:prstGeom>
          <a:solidFill>
            <a:srgbClr val="CA56A7">
              <a:alpha val="2196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latin typeface="한컴 윤고딕 72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559370" y="5488649"/>
            <a:ext cx="3780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부루마블 판에 따른 말 위치 구현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황금열쇠 메소드 구현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631124" y="5571113"/>
            <a:ext cx="360045" cy="364236"/>
          </a:xfrm>
          <a:prstGeom prst="ellipse">
            <a:avLst/>
          </a:prstGeom>
          <a:solidFill>
            <a:srgbClr val="EF8A03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한컴 윤고딕 72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519928" y="1999297"/>
            <a:ext cx="4640069" cy="720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63496" y="2390107"/>
            <a:ext cx="4608576" cy="627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20064" y="4503377"/>
            <a:ext cx="1024650" cy="295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깃허브 담당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6203955" y="4504813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96" name="평행 사변형 95"/>
          <p:cNvSpPr/>
          <p:nvPr/>
        </p:nvSpPr>
        <p:spPr>
          <a:xfrm>
            <a:off x="5501877" y="1671656"/>
            <a:ext cx="1170195" cy="399649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559370" y="3103245"/>
            <a:ext cx="3456144" cy="364236"/>
            <a:chOff x="5880069" y="2884170"/>
            <a:chExt cx="3456144" cy="364236"/>
          </a:xfrm>
        </p:grpSpPr>
        <p:sp>
          <p:nvSpPr>
            <p:cNvPr id="97" name="타원 96"/>
            <p:cNvSpPr/>
            <p:nvPr/>
          </p:nvSpPr>
          <p:spPr>
            <a:xfrm>
              <a:off x="5880069" y="2884170"/>
              <a:ext cx="360045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latin typeface="한컴 윤고딕 72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15975" y="2884170"/>
              <a:ext cx="3420238" cy="295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MVC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제작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68815" y="3150003"/>
            <a:ext cx="3438100" cy="724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황금열쇠 </a:t>
            </a:r>
            <a:r>
              <a:rPr lang="en-US" altLang="ko-KR" sz="1400">
                <a:solidFill>
                  <a:srgbClr val="404040"/>
                </a:solidFill>
                <a:latin typeface="한컴 윤고딕 720"/>
                <a:ea typeface="한컴 윤고딕 720"/>
              </a:rPr>
              <a:t>20</a:t>
            </a: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만원 당첨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황금열쇠 </a:t>
            </a:r>
            <a:r>
              <a:rPr lang="en-US" altLang="ko-KR" sz="1400">
                <a:solidFill>
                  <a:srgbClr val="404040"/>
                </a:solidFill>
                <a:latin typeface="한컴 윤고딕 720"/>
                <a:ea typeface="한컴 윤고딕 720"/>
              </a:rPr>
              <a:t>10</a:t>
            </a: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만원 차감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황금열쇠 다른 플레이어에게 </a:t>
            </a:r>
            <a:r>
              <a:rPr lang="en-US" altLang="ko-KR" sz="1400">
                <a:solidFill>
                  <a:srgbClr val="404040"/>
                </a:solidFill>
                <a:latin typeface="한컴 윤고딕 720"/>
                <a:ea typeface="한컴 윤고딕 720"/>
              </a:rPr>
              <a:t>10</a:t>
            </a: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만원 받기 구현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68817" y="3151439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3953" y="3877367"/>
            <a:ext cx="3269612" cy="511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플레이어 정도 불러오기 메소드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한컴 윤고딕 720"/>
                <a:ea typeface="한컴 윤고딕 720"/>
              </a:rPr>
              <a:t>플레이어가 소유한 땅 맵에 표시되도록 구현</a:t>
            </a: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03955" y="3878803"/>
            <a:ext cx="360045" cy="364236"/>
          </a:xfrm>
          <a:prstGeom prst="ellipse">
            <a:avLst/>
          </a:prstGeom>
          <a:solidFill>
            <a:srgbClr val="729DD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59370" y="3508163"/>
            <a:ext cx="4644583" cy="2031325"/>
            <a:chOff x="5915975" y="3501009"/>
            <a:chExt cx="4644583" cy="2031325"/>
          </a:xfrm>
        </p:grpSpPr>
        <p:sp>
          <p:nvSpPr>
            <p:cNvPr id="38" name="TextBox 37"/>
            <p:cNvSpPr txBox="1"/>
            <p:nvPr/>
          </p:nvSpPr>
          <p:spPr>
            <a:xfrm>
              <a:off x="5915975" y="3501009"/>
              <a:ext cx="4644583" cy="201443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플레이어 등록 메소드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랜덤 주사위 메소드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(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1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~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6</a:t>
              </a: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en-US" altLang="ko-KR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)</a:t>
              </a:r>
              <a:endParaRPr lang="en-US" altLang="ko-KR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말 이동 메소드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전체 플레이어 삭제 메소드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플레이어가 소유하고 있는 황금열쇠메소드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플레이어 위치에 따른 말 위치 변경</a:t>
              </a:r>
              <a:endParaRPr lang="ko-KR" altLang="en-US" sz="1400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5951982" y="3568827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400">
                <a:latin typeface="한컴 윤고딕 720"/>
              </a:endParaRPr>
            </a:p>
          </p:txBody>
        </p:sp>
      </p:grpSp>
      <p:sp>
        <p:nvSpPr>
          <p:cNvPr id="42" name="평행 사변형 41"/>
          <p:cNvSpPr/>
          <p:nvPr/>
        </p:nvSpPr>
        <p:spPr>
          <a:xfrm>
            <a:off x="3197588" y="2056179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accent1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43" name="평행 사변형 42"/>
          <p:cNvSpPr/>
          <p:nvPr/>
        </p:nvSpPr>
        <p:spPr>
          <a:xfrm>
            <a:off x="4356453" y="2053167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tx2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44" name="평행 사변형 43"/>
          <p:cNvSpPr/>
          <p:nvPr/>
        </p:nvSpPr>
        <p:spPr>
          <a:xfrm>
            <a:off x="5511520" y="2046910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25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26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27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28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29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30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1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4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5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8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최유정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280" y="548640"/>
              <a:ext cx="172817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81" name="평행 사변형 80"/>
          <p:cNvSpPr/>
          <p:nvPr/>
        </p:nvSpPr>
        <p:spPr>
          <a:xfrm>
            <a:off x="7896225" y="1660855"/>
            <a:ext cx="2191663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3" name="평행 사변형 82"/>
          <p:cNvSpPr/>
          <p:nvPr/>
        </p:nvSpPr>
        <p:spPr>
          <a:xfrm>
            <a:off x="3143631" y="2060829"/>
            <a:ext cx="3708463" cy="43899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8112727" y="3134106"/>
            <a:ext cx="2664354" cy="1338828"/>
            <a:chOff x="2625295" y="3814952"/>
            <a:chExt cx="2664354" cy="1338828"/>
          </a:xfrm>
        </p:grpSpPr>
        <p:sp>
          <p:nvSpPr>
            <p:cNvPr id="84" name="타원 83"/>
            <p:cNvSpPr/>
            <p:nvPr/>
          </p:nvSpPr>
          <p:spPr>
            <a:xfrm>
              <a:off x="2625345" y="3880485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5295" y="3814952"/>
              <a:ext cx="2664354" cy="1321689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PPT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제작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Readme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작성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무인도 관련 메소드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368209" y="3073189"/>
            <a:ext cx="3420428" cy="1732074"/>
            <a:chOff x="5596075" y="4805172"/>
            <a:chExt cx="3420428" cy="1732074"/>
          </a:xfrm>
        </p:grpSpPr>
        <p:sp>
          <p:nvSpPr>
            <p:cNvPr id="77" name="TextBox 76"/>
            <p:cNvSpPr txBox="1"/>
            <p:nvPr/>
          </p:nvSpPr>
          <p:spPr>
            <a:xfrm>
              <a:off x="5596075" y="4805172"/>
              <a:ext cx="3420428" cy="173855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월급 및 상금 지불 메소드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현금 지불 메소드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무인도 식별 메소드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무인도 탈출 실패</a:t>
              </a: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&amp;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성공 메소드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5617857" y="489661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89" name="평행 사변형 88"/>
          <p:cNvSpPr/>
          <p:nvPr/>
        </p:nvSpPr>
        <p:spPr>
          <a:xfrm>
            <a:off x="5519928" y="1660855"/>
            <a:ext cx="237629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802859" y="3129867"/>
            <a:ext cx="2466466" cy="1328166"/>
            <a:chOff x="4638786" y="3789045"/>
            <a:chExt cx="2034428" cy="1328166"/>
          </a:xfrm>
        </p:grpSpPr>
        <p:sp>
          <p:nvSpPr>
            <p:cNvPr id="90" name="타원 89"/>
            <p:cNvSpPr/>
            <p:nvPr/>
          </p:nvSpPr>
          <p:spPr>
            <a:xfrm>
              <a:off x="4638786" y="3880485"/>
              <a:ext cx="360045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41597" y="3789045"/>
              <a:ext cx="2031617" cy="132897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게임판 구현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게임 자료 조사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데이터베이스 제작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</p:grpSp>
      <p:sp>
        <p:nvSpPr>
          <p:cNvPr id="96" name="평행 사변형 95"/>
          <p:cNvSpPr/>
          <p:nvPr/>
        </p:nvSpPr>
        <p:spPr>
          <a:xfrm>
            <a:off x="2027491" y="2050034"/>
            <a:ext cx="1116139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최예은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25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26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27</a:t>
                      </a:r>
                      <a:endParaRPr lang="en-US" altLang="ko-KR" b="0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28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29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30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1</a:t>
                      </a:r>
                      <a:endParaRPr lang="en-US" altLang="ko-KR" b="0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2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3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4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한컴 윤고딕 720"/>
                          <a:ea typeface="한컴 윤고딕 720"/>
                        </a:rPr>
                        <a:t>5</a:t>
                      </a:r>
                      <a:endParaRPr lang="en-US" altLang="ko-KR">
                        <a:solidFill>
                          <a:srgbClr val="808080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6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7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  <a:latin typeface="한컴 윤고딕 720"/>
                          <a:ea typeface="한컴 윤고딕 720"/>
                        </a:rPr>
                        <a:t>8</a:t>
                      </a:r>
                      <a:endParaRPr lang="en-US" altLang="ko-KR">
                        <a:solidFill>
                          <a:srgbClr val="D9D9D9"/>
                        </a:solidFill>
                        <a:latin typeface="한컴 윤고딕 7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5447918" y="2050034"/>
            <a:ext cx="1296162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3301" y="5435998"/>
            <a:ext cx="2292624" cy="369332"/>
            <a:chOff x="7403876" y="3255469"/>
            <a:chExt cx="2292624" cy="369332"/>
          </a:xfrm>
        </p:grpSpPr>
        <p:sp>
          <p:nvSpPr>
            <p:cNvPr id="83" name="TextBox 82"/>
            <p:cNvSpPr txBox="1"/>
            <p:nvPr/>
          </p:nvSpPr>
          <p:spPr>
            <a:xfrm>
              <a:off x="7403876" y="3255469"/>
              <a:ext cx="22926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404040"/>
                  </a:solidFill>
                  <a:latin typeface="한컴 윤고딕 720"/>
                  <a:ea typeface="한컴 윤고딕 720"/>
                </a:rPr>
                <a:t>PPT</a:t>
              </a:r>
              <a:r>
                <a:rPr lang="ko-KR" altLang="en-US">
                  <a:solidFill>
                    <a:srgbClr val="404040"/>
                  </a:solidFill>
                  <a:latin typeface="한컴 윤고딕 720"/>
                  <a:ea typeface="한컴 윤고딕 720"/>
                </a:rPr>
                <a:t> 발표 담당</a:t>
              </a:r>
              <a:endParaRPr lang="ko-KR" altLang="en-US">
                <a:solidFill>
                  <a:srgbClr val="404040"/>
                </a:solidFill>
                <a:latin typeface="한컴 윤고딕 720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403876" y="3255469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87" name="평행 사변형 86"/>
          <p:cNvSpPr/>
          <p:nvPr/>
        </p:nvSpPr>
        <p:spPr>
          <a:xfrm>
            <a:off x="2032002" y="2050034"/>
            <a:ext cx="1255608" cy="38055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34379" y="3174980"/>
            <a:ext cx="7214031" cy="7848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플레이어가 소유하고 있는 황금열쇠 목록 가져오기 메소드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834381" y="3285471"/>
            <a:ext cx="360045" cy="364236"/>
          </a:xfrm>
          <a:prstGeom prst="ellipse">
            <a:avLst/>
          </a:prstGeom>
          <a:solidFill>
            <a:srgbClr val="FFD7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93" name="평행 사변형 92"/>
          <p:cNvSpPr/>
          <p:nvPr/>
        </p:nvSpPr>
        <p:spPr>
          <a:xfrm>
            <a:off x="6744080" y="1650384"/>
            <a:ext cx="2448350" cy="399650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51979" y="3942754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51979" y="3844371"/>
            <a:ext cx="5569497" cy="77334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황금열쇠 뽑기 메소드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3262363" y="2050033"/>
            <a:ext cx="2185555" cy="399649"/>
          </a:xfrm>
          <a:prstGeom prst="parallelogram">
            <a:avLst>
              <a:gd name="adj" fmla="val 25000"/>
            </a:avLst>
          </a:prstGeom>
          <a:solidFill>
            <a:schemeClr val="accent5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1978" y="4613585"/>
            <a:ext cx="32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무인도 </a:t>
            </a:r>
            <a:r>
              <a:rPr lang="en-US" altLang="ko-KR">
                <a:solidFill>
                  <a:srgbClr val="404040"/>
                </a:solidFill>
                <a:latin typeface="한컴 윤고딕 720"/>
                <a:ea typeface="한컴 윤고딕 720"/>
              </a:rPr>
              <a:t>2</a:t>
            </a: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턴 쉼 메소드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  <a:p>
            <a:pPr>
              <a:defRPr/>
            </a:pPr>
            <a:r>
              <a:rPr lang="en-US" altLang="ko-KR">
                <a:solidFill>
                  <a:srgbClr val="404040"/>
                </a:solidFill>
                <a:latin typeface="한컴 윤고딕 720"/>
                <a:ea typeface="한컴 윤고딕 720"/>
              </a:rPr>
              <a:t>PPT </a:t>
            </a: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자료 준비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51979" y="4613585"/>
            <a:ext cx="360045" cy="364236"/>
          </a:xfrm>
          <a:prstGeom prst="ellipse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112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04040"/>
                </a:solidFill>
                <a:latin typeface="한컴 윤고딕 720"/>
                <a:ea typeface="한컴 윤고딕 720"/>
              </a:rPr>
              <a:t>MVC</a:t>
            </a: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 구성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7752230" y="1507292"/>
            <a:ext cx="2778159" cy="2066217"/>
            <a:chOff x="1353312" y="1412720"/>
            <a:chExt cx="2778159" cy="2066217"/>
          </a:xfrm>
        </p:grpSpPr>
        <p:grpSp>
          <p:nvGrpSpPr>
            <p:cNvPr id="38" name="그룹 37"/>
            <p:cNvGrpSpPr/>
            <p:nvPr/>
          </p:nvGrpSpPr>
          <p:grpSpPr>
            <a:xfrm>
              <a:off x="1353312" y="1691919"/>
              <a:ext cx="2778159" cy="1787018"/>
              <a:chOff x="4799821" y="1628749"/>
              <a:chExt cx="3096430" cy="2315576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4799821" y="1628749"/>
                <a:ext cx="3096430" cy="720100"/>
                <a:chOff x="4799820" y="1628749"/>
                <a:chExt cx="3096430" cy="720100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4799820" y="1628749"/>
                  <a:ext cx="3096430" cy="7201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  <a:ea typeface="한컴 윤고딕 720"/>
                    </a:rPr>
                    <a:t>Goldkey Controller</a:t>
                  </a: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799821" y="2426486"/>
                <a:ext cx="3096430" cy="720099"/>
                <a:chOff x="4799820" y="1628750"/>
                <a:chExt cx="3096430" cy="72010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  <a:ea typeface="한컴 윤고딕 720"/>
                    </a:rPr>
                    <a:t>Nation Controller</a:t>
                  </a: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4799821" y="3224225"/>
                <a:ext cx="3096430" cy="720099"/>
                <a:chOff x="4799820" y="1628750"/>
                <a:chExt cx="3096430" cy="720100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  <a:ea typeface="한컴 윤고딕 720"/>
                    </a:rPr>
                    <a:t>Player Controller</a:t>
                  </a: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</a:endParaRPr>
                </a:p>
              </p:txBody>
            </p:sp>
          </p:grpSp>
        </p:grpSp>
        <p:sp>
          <p:nvSpPr>
            <p:cNvPr id="69" name="평행 사변형 68"/>
            <p:cNvSpPr/>
            <p:nvPr/>
          </p:nvSpPr>
          <p:spPr>
            <a:xfrm>
              <a:off x="1676352" y="1412720"/>
              <a:ext cx="2214253" cy="399973"/>
            </a:xfrm>
            <a:prstGeom prst="parallelogram">
              <a:avLst>
                <a:gd name="adj" fmla="val 25000"/>
              </a:avLst>
            </a:prstGeom>
            <a:solidFill>
              <a:srgbClr val="76C3CD">
                <a:alpha val="80000"/>
              </a:srgbClr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한컴 윤고딕 720"/>
                  <a:ea typeface="한컴 윤고딕 720"/>
                </a:rPr>
                <a:t>Controller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한컴 윤고딕 72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652192" y="2515611"/>
            <a:ext cx="5019886" cy="2092704"/>
            <a:chOff x="5942126" y="2628190"/>
            <a:chExt cx="5019886" cy="2092704"/>
          </a:xfrm>
        </p:grpSpPr>
        <p:grpSp>
          <p:nvGrpSpPr>
            <p:cNvPr id="8" name="그룹 7"/>
            <p:cNvGrpSpPr/>
            <p:nvPr/>
          </p:nvGrpSpPr>
          <p:grpSpPr>
            <a:xfrm>
              <a:off x="5942126" y="2923208"/>
              <a:ext cx="5019886" cy="1797685"/>
              <a:chOff x="4961843" y="3678469"/>
              <a:chExt cx="6318875" cy="2329396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8184289" y="3692290"/>
                <a:ext cx="3096430" cy="2315575"/>
                <a:chOff x="4799820" y="1628750"/>
                <a:chExt cx="3096430" cy="2315575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4799820" y="1628750"/>
                  <a:ext cx="3096430" cy="720100"/>
                  <a:chOff x="4799820" y="1628750"/>
                  <a:chExt cx="3096430" cy="720100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4799820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GoldKey DAO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3" name="타원 2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4799820" y="2426488"/>
                  <a:ext cx="3096430" cy="720100"/>
                  <a:chOff x="4799820" y="1628750"/>
                  <a:chExt cx="3096430" cy="720100"/>
                </a:xfrm>
              </p:grpSpPr>
              <p:sp>
                <p:nvSpPr>
                  <p:cNvPr id="20" name="직사각형 19"/>
                  <p:cNvSpPr/>
                  <p:nvPr/>
                </p:nvSpPr>
                <p:spPr>
                  <a:xfrm>
                    <a:off x="4799820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Nation DAO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  <p:grpSp>
              <p:nvGrpSpPr>
                <p:cNvPr id="30" name="그룹 29"/>
                <p:cNvGrpSpPr/>
                <p:nvPr/>
              </p:nvGrpSpPr>
              <p:grpSpPr>
                <a:xfrm>
                  <a:off x="4799820" y="3224225"/>
                  <a:ext cx="3096430" cy="720100"/>
                  <a:chOff x="4799820" y="1628750"/>
                  <a:chExt cx="3096430" cy="720100"/>
                </a:xfrm>
              </p:grpSpPr>
              <p:sp>
                <p:nvSpPr>
                  <p:cNvPr id="31" name="직사각형 30"/>
                  <p:cNvSpPr/>
                  <p:nvPr/>
                </p:nvSpPr>
                <p:spPr>
                  <a:xfrm>
                    <a:off x="4799820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Player DAO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32" name="타원 31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</p:grpSp>
          <p:grpSp>
            <p:nvGrpSpPr>
              <p:cNvPr id="48" name="그룹 47"/>
              <p:cNvGrpSpPr/>
              <p:nvPr/>
            </p:nvGrpSpPr>
            <p:grpSpPr>
              <a:xfrm>
                <a:off x="4961843" y="3678469"/>
                <a:ext cx="3096431" cy="2315575"/>
                <a:chOff x="4799820" y="1628750"/>
                <a:chExt cx="3096431" cy="2315575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4799820" y="1628750"/>
                  <a:ext cx="3096430" cy="720100"/>
                  <a:chOff x="4799819" y="1628750"/>
                  <a:chExt cx="3096430" cy="720100"/>
                </a:xfrm>
              </p:grpSpPr>
              <p:sp>
                <p:nvSpPr>
                  <p:cNvPr id="56" name="직사각형 55"/>
                  <p:cNvSpPr/>
                  <p:nvPr/>
                </p:nvSpPr>
                <p:spPr>
                  <a:xfrm>
                    <a:off x="4799819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GoldKey DTO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57" name="타원 56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4799821" y="2426487"/>
                  <a:ext cx="3096430" cy="720100"/>
                  <a:chOff x="4799820" y="1628750"/>
                  <a:chExt cx="3096430" cy="720100"/>
                </a:xfrm>
              </p:grpSpPr>
              <p:sp>
                <p:nvSpPr>
                  <p:cNvPr id="54" name="직사각형 53"/>
                  <p:cNvSpPr/>
                  <p:nvPr/>
                </p:nvSpPr>
                <p:spPr>
                  <a:xfrm>
                    <a:off x="4799820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Nation DTO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55" name="타원 54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  <p:grpSp>
              <p:nvGrpSpPr>
                <p:cNvPr id="51" name="그룹 50"/>
                <p:cNvGrpSpPr/>
                <p:nvPr/>
              </p:nvGrpSpPr>
              <p:grpSpPr>
                <a:xfrm>
                  <a:off x="4799821" y="3224226"/>
                  <a:ext cx="3096430" cy="720100"/>
                  <a:chOff x="4799820" y="1628750"/>
                  <a:chExt cx="3096430" cy="720100"/>
                </a:xfrm>
              </p:grpSpPr>
              <p:sp>
                <p:nvSpPr>
                  <p:cNvPr id="52" name="직사각형 51"/>
                  <p:cNvSpPr/>
                  <p:nvPr/>
                </p:nvSpPr>
                <p:spPr>
                  <a:xfrm>
                    <a:off x="4799820" y="1628750"/>
                    <a:ext cx="3096430" cy="720100"/>
                  </a:xfrm>
                  <a:prstGeom prst="rect">
                    <a:avLst/>
                  </a:prstGeom>
                  <a:solidFill>
                    <a:srgbClr val="B8E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ko-KR">
                        <a:solidFill>
                          <a:schemeClr val="bg2">
                            <a:lumMod val="25000"/>
                          </a:schemeClr>
                        </a:solidFill>
                        <a:latin typeface="한컴 윤고딕 720"/>
                        <a:ea typeface="한컴 윤고딕 720"/>
                      </a:rPr>
                      <a:t>Player DTO</a:t>
                    </a: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5051855" y="1880785"/>
                    <a:ext cx="216030" cy="21603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한컴 윤고딕 720"/>
                    </a:endParaRPr>
                  </a:p>
                </p:txBody>
              </p:sp>
            </p:grpSp>
          </p:grpSp>
        </p:grpSp>
        <p:sp>
          <p:nvSpPr>
            <p:cNvPr id="70" name="평행 사변형 69"/>
            <p:cNvSpPr/>
            <p:nvPr/>
          </p:nvSpPr>
          <p:spPr>
            <a:xfrm>
              <a:off x="7344943" y="2628190"/>
              <a:ext cx="2214253" cy="399973"/>
            </a:xfrm>
            <a:prstGeom prst="parallelogram">
              <a:avLst>
                <a:gd name="adj" fmla="val 25000"/>
              </a:avLst>
            </a:prstGeom>
            <a:solidFill>
              <a:srgbClr val="92D050">
                <a:alpha val="80000"/>
              </a:srgbClr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한컴 윤고딕 720"/>
                  <a:ea typeface="한컴 윤고딕 720"/>
                </a:rPr>
                <a:t>Model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한컴 윤고딕 720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911364" y="4232656"/>
            <a:ext cx="2459888" cy="1428654"/>
            <a:chOff x="1514519" y="4283398"/>
            <a:chExt cx="2459888" cy="1428654"/>
          </a:xfrm>
        </p:grpSpPr>
        <p:grpSp>
          <p:nvGrpSpPr>
            <p:cNvPr id="59" name="그룹 58"/>
            <p:cNvGrpSpPr/>
            <p:nvPr/>
          </p:nvGrpSpPr>
          <p:grpSpPr>
            <a:xfrm>
              <a:off x="1514519" y="4544731"/>
              <a:ext cx="2459888" cy="555728"/>
              <a:chOff x="4799820" y="1628750"/>
              <a:chExt cx="3096430" cy="72010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rgbClr val="FCE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  <a:ea typeface="한컴 윤고딕 720"/>
                  </a:rPr>
                  <a:t>Board View</a:t>
                </a: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한컴 윤고딕 720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rgbClr val="EBC5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한컴 윤고딕 720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514519" y="5156324"/>
              <a:ext cx="2459888" cy="555728"/>
              <a:chOff x="4799820" y="1628750"/>
              <a:chExt cx="3096430" cy="720100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rgbClr val="FCE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bg2">
                        <a:lumMod val="25000"/>
                      </a:schemeClr>
                    </a:solidFill>
                    <a:latin typeface="한컴 윤고딕 720"/>
                    <a:ea typeface="한컴 윤고딕 720"/>
                  </a:rPr>
                  <a:t>Main View</a:t>
                </a: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한컴 윤고딕 720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rgbClr val="EBC5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한컴 윤고딕 720"/>
                </a:endParaRPr>
              </a:p>
            </p:txBody>
          </p:sp>
        </p:grpSp>
        <p:sp>
          <p:nvSpPr>
            <p:cNvPr id="71" name="평행 사변형 70"/>
            <p:cNvSpPr/>
            <p:nvPr/>
          </p:nvSpPr>
          <p:spPr>
            <a:xfrm>
              <a:off x="2152791" y="4283398"/>
              <a:ext cx="1179198" cy="399973"/>
            </a:xfrm>
            <a:prstGeom prst="parallelogram">
              <a:avLst>
                <a:gd name="adj" fmla="val 25000"/>
              </a:avLst>
            </a:prstGeom>
            <a:solidFill>
              <a:srgbClr val="EBC539">
                <a:alpha val="80000"/>
              </a:srgbClr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한컴 윤고딕 720"/>
                  <a:ea typeface="한컴 윤고딕 720"/>
                </a:rPr>
                <a:t>View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한컴 윤고딕 7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0" name="직사각형 55"/>
          <p:cNvSpPr/>
          <p:nvPr/>
        </p:nvSpPr>
        <p:spPr>
          <a:xfrm>
            <a:off x="833552" y="1340710"/>
            <a:ext cx="10591188" cy="468065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8E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프로그램이 목표하는 작업을 원활하게 수행하기 위해 필요한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  <a:p>
            <a:pPr marL="457200" lvl="1" indent="0">
              <a:lnSpc>
                <a:spcPct val="150000"/>
              </a:lnSpc>
              <a:buClr>
                <a:schemeClr val="tx1"/>
              </a:buClr>
              <a:buFont typeface="Arial"/>
              <a:buNone/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   </a:t>
            </a:r>
            <a:r>
              <a:rPr lang="en-US" altLang="ko-KR">
                <a:solidFill>
                  <a:schemeClr val="tx1"/>
                </a:solidFill>
                <a:latin typeface="한컴 윤고딕 720"/>
                <a:ea typeface="한컴 윤고딕 720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물리적 개체, 규칙, 작업 등의 요소들을 구분하는 역할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endParaRPr lang="ko-KR" altLang="en-US">
              <a:solidFill>
                <a:schemeClr val="tx1"/>
              </a:solidFill>
              <a:latin typeface="한컴 윤고딕 720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앱의 데이터와 비즈니스 로직 가지고 있다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0" name="평행 사변형 69"/>
          <p:cNvSpPr/>
          <p:nvPr/>
        </p:nvSpPr>
        <p:spPr>
          <a:xfrm>
            <a:off x="610365" y="119669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Model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0" name="직사각형 55"/>
          <p:cNvSpPr/>
          <p:nvPr/>
        </p:nvSpPr>
        <p:spPr>
          <a:xfrm>
            <a:off x="833552" y="1340710"/>
            <a:ext cx="10591188" cy="468065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FD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Model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과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를 연결시켜주는 다리 역할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도메인 객체들의 조합을 통해 프로그램의 작동 순서나 방식을 제어함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와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Model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이 각각 어떤 역할과 책임이 있는지 알고 있어야 함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로부터 사용자의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action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을 받아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Model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에게 어떤 작업을 해야하는지 알려주거나</a:t>
            </a:r>
            <a:endParaRPr lang="en-US" altLang="ko-KR">
              <a:solidFill>
                <a:srgbClr val="212529"/>
              </a:solidFill>
              <a:effectLst/>
              <a:latin typeface="한컴 윤고딕 720"/>
            </a:endParaRPr>
          </a:p>
          <a:p>
            <a:pPr marL="0" indent="0">
              <a:lnSpc>
                <a:spcPct val="140000"/>
              </a:lnSpc>
              <a:buClr>
                <a:srgbClr val="212529"/>
              </a:buClr>
              <a:buFont typeface="Arial"/>
              <a:buNone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    Model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의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데이터 변화를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에게 전달하여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를 어떻게 업데이트할지 알려줌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4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Model, 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에게 직접 지시 가능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0" name="평행 사변형 69"/>
          <p:cNvSpPr/>
          <p:nvPr/>
        </p:nvSpPr>
        <p:spPr>
          <a:xfrm>
            <a:off x="610365" y="119669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76C3CD"/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Controller</a:t>
            </a:r>
            <a:endParaRPr lang="en-US" altLang="ko-KR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목차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55370" y="1481357"/>
            <a:ext cx="4896612" cy="435556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>
                <a:latin typeface="한컴 윤고딕 720"/>
                <a:ea typeface="한컴 윤고딕 720"/>
              </a:rPr>
              <a:t>&gt; </a:t>
            </a:r>
            <a:r>
              <a:rPr lang="ko-KR" altLang="en-US" sz="2000">
                <a:solidFill>
                  <a:schemeClr val="tx1"/>
                </a:solidFill>
                <a:latin typeface="한컴 윤고딕 720"/>
                <a:ea typeface="한컴 윤고딕 720"/>
              </a:rPr>
              <a:t>프로젝트 소개</a:t>
            </a:r>
            <a:endParaRPr lang="ko-KR" altLang="en-US" sz="2000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latin typeface="한컴 윤고딕 720"/>
                <a:ea typeface="한컴 윤고딕 720"/>
              </a:rPr>
              <a:t>&gt;</a:t>
            </a:r>
            <a:r>
              <a:rPr lang="ko-KR" altLang="en-US" sz="2000">
                <a:latin typeface="한컴 윤고딕 720"/>
                <a:ea typeface="한컴 윤고딕 720"/>
              </a:rPr>
              <a:t> 알고리즘</a:t>
            </a:r>
            <a:endParaRPr lang="ko-KR" altLang="en-US" sz="2000"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latin typeface="한컴 윤고딕 720"/>
                <a:ea typeface="한컴 윤고딕 720"/>
              </a:rPr>
              <a:t>&gt; </a:t>
            </a:r>
            <a:r>
              <a:rPr lang="ko-KR" altLang="en-US" sz="2000">
                <a:solidFill>
                  <a:schemeClr val="tx1"/>
                </a:solidFill>
                <a:latin typeface="한컴 윤고딕 720"/>
                <a:ea typeface="한컴 윤고딕 720"/>
              </a:rPr>
              <a:t>프로젝트 일정</a:t>
            </a:r>
            <a:endParaRPr lang="ko-KR" altLang="en-US" sz="2000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solidFill>
                  <a:schemeClr val="tx1"/>
                </a:solidFill>
                <a:latin typeface="한컴 윤고딕 720"/>
                <a:ea typeface="한컴 윤고딕 720"/>
              </a:rPr>
              <a:t>&gt;</a:t>
            </a:r>
            <a:r>
              <a:rPr lang="ko-KR" altLang="en-US" sz="2000">
                <a:solidFill>
                  <a:schemeClr val="tx1"/>
                </a:solidFill>
                <a:latin typeface="한컴 윤고딕 720"/>
                <a:ea typeface="한컴 윤고딕 720"/>
              </a:rPr>
              <a:t> 역할담당 및 구현일정</a:t>
            </a:r>
            <a:endParaRPr lang="ko-KR" altLang="en-US" sz="2000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solidFill>
                  <a:schemeClr val="tx1"/>
                </a:solidFill>
                <a:latin typeface="한컴 윤고딕 720"/>
                <a:ea typeface="한컴 윤고딕 720"/>
              </a:rPr>
              <a:t>&gt; </a:t>
            </a:r>
            <a:r>
              <a:rPr lang="ko-KR" altLang="en-US" sz="2000">
                <a:solidFill>
                  <a:schemeClr val="tx1"/>
                </a:solidFill>
                <a:latin typeface="한컴 윤고딕 720"/>
                <a:ea typeface="한컴 윤고딕 720"/>
              </a:rPr>
              <a:t>주요기능</a:t>
            </a:r>
            <a:endParaRPr lang="ko-KR" altLang="en-US" sz="2000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latin typeface="한컴 윤고딕 720"/>
                <a:ea typeface="한컴 윤고딕 720"/>
              </a:rPr>
              <a:t>&gt; </a:t>
            </a:r>
            <a:r>
              <a:rPr lang="ko-KR" altLang="en-US" sz="2000">
                <a:latin typeface="한컴 윤고딕 720"/>
                <a:ea typeface="한컴 윤고딕 720"/>
              </a:rPr>
              <a:t>리드미</a:t>
            </a:r>
            <a:endParaRPr lang="ko-KR" altLang="en-US" sz="2000">
              <a:latin typeface="한컴 윤고딕 72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>
                <a:latin typeface="한컴 윤고딕 720"/>
                <a:ea typeface="한컴 윤고딕 720"/>
              </a:rPr>
              <a:t>&gt; </a:t>
            </a:r>
            <a:r>
              <a:rPr lang="ko-KR" altLang="en-US" sz="2000">
                <a:latin typeface="한컴 윤고딕 720"/>
                <a:ea typeface="한컴 윤고딕 720"/>
              </a:rPr>
              <a:t>보완할점 및 </a:t>
            </a:r>
            <a:r>
              <a:rPr lang="ko-KR" altLang="en-US" sz="2000">
                <a:solidFill>
                  <a:schemeClr val="tx1"/>
                </a:solidFill>
                <a:latin typeface="한컴 윤고딕 720"/>
                <a:ea typeface="한컴 윤고딕 720"/>
              </a:rPr>
              <a:t>느낀점</a:t>
            </a:r>
            <a:endParaRPr lang="ko-KR" altLang="en-US" sz="2000">
              <a:solidFill>
                <a:schemeClr val="tx1"/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0" name="직사각형 55"/>
          <p:cNvSpPr/>
          <p:nvPr/>
        </p:nvSpPr>
        <p:spPr>
          <a:xfrm>
            <a:off x="833552" y="1340710"/>
            <a:ext cx="10591188" cy="468065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1D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257040" lvl="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사용자가 보는 화면에 입출력 과정 및 결과를 보여주기 위한 역할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( UI 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담당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)</a:t>
            </a:r>
            <a:endParaRPr lang="en-US" altLang="ko-KR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lvl="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en-US" altLang="ko-KR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입출력의 순서나 데이터 양식은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Controller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에 종속되어 결정됨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0" lvl="0" indent="0">
              <a:lnSpc>
                <a:spcPct val="150000"/>
              </a:lnSpc>
              <a:buClr>
                <a:srgbClr val="212529"/>
              </a:buClr>
              <a:buFont typeface="Arial"/>
              <a:buNone/>
              <a:defRPr/>
            </a:pP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   이때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는 도메인 모델의 상태를 변환하거나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, 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받아서 렌더링하는 역할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lvl="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객체를 전달받아 상태를 바로 출력하는 역할만을 담당해야 한다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257040" indent="-257040">
              <a:lnSpc>
                <a:spcPct val="150000"/>
              </a:lnSpc>
              <a:buClr>
                <a:srgbClr val="212529"/>
              </a:buClr>
              <a:buFont typeface="Arial"/>
              <a:buChar char="•"/>
              <a:defRPr/>
            </a:pP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</a:t>
            </a: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View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에서는 도메인 객체의 상태를 따로 저장하고 관리하는 클래스 변수나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  <a:p>
            <a:pPr marL="0" indent="0">
              <a:lnSpc>
                <a:spcPct val="150000"/>
              </a:lnSpc>
              <a:buClr>
                <a:srgbClr val="212529"/>
              </a:buClr>
              <a:buFont typeface="Arial"/>
              <a:buNone/>
              <a:defRPr/>
            </a:pPr>
            <a:r>
              <a:rPr lang="en-US" altLang="ko-KR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    </a:t>
            </a:r>
            <a:r>
              <a:rPr lang="ko-KR" altLang="en-US">
                <a:solidFill>
                  <a:srgbClr val="212529"/>
                </a:solidFill>
                <a:effectLst/>
                <a:latin typeface="한컴 윤고딕 720"/>
                <a:ea typeface="한컴 윤고딕 720"/>
              </a:rPr>
              <a:t>인스턴스 변수가 필요 없다</a:t>
            </a:r>
            <a:endParaRPr lang="ko-KR" altLang="en-US">
              <a:solidFill>
                <a:srgbClr val="212529"/>
              </a:solidFill>
              <a:effectLst/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0" name="평행 사변형 69"/>
          <p:cNvSpPr/>
          <p:nvPr/>
        </p:nvSpPr>
        <p:spPr>
          <a:xfrm>
            <a:off x="610365" y="119669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EBC539"/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View</a:t>
            </a:r>
            <a:endParaRPr lang="en-US" altLang="ko-KR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69" name="평행 사변형 68"/>
          <p:cNvSpPr/>
          <p:nvPr/>
        </p:nvSpPr>
        <p:spPr>
          <a:xfrm>
            <a:off x="2824618" y="275703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76C3CD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Controller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4871830" y="1588827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92D050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Model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  <p:sp>
        <p:nvSpPr>
          <p:cNvPr id="71" name="평행 사변형 70"/>
          <p:cNvSpPr/>
          <p:nvPr/>
        </p:nvSpPr>
        <p:spPr>
          <a:xfrm>
            <a:off x="7306651" y="2757030"/>
            <a:ext cx="1179198" cy="399973"/>
          </a:xfrm>
          <a:prstGeom prst="parallelogram">
            <a:avLst>
              <a:gd name="adj" fmla="val 25000"/>
            </a:avLst>
          </a:prstGeom>
          <a:solidFill>
            <a:srgbClr val="EBC539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한컴 윤고딕 720"/>
                <a:ea typeface="한컴 윤고딕 720"/>
              </a:rPr>
              <a:t>View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한컴 윤고딕 720"/>
            </a:endParaRPr>
          </a:p>
        </p:txBody>
      </p:sp>
      <p:cxnSp>
        <p:nvCxnSpPr>
          <p:cNvPr id="72" name="직선 화살표 연결선 71"/>
          <p:cNvCxnSpPr>
            <a:stCxn id="70" idx="5"/>
            <a:endCxn id="69" idx="0"/>
          </p:cNvCxnSpPr>
          <p:nvPr/>
        </p:nvCxnSpPr>
        <p:spPr>
          <a:xfrm rot="10800000" flipV="1">
            <a:off x="3931744" y="1788813"/>
            <a:ext cx="990082" cy="968217"/>
          </a:xfrm>
          <a:prstGeom prst="straightConnector1">
            <a:avLst/>
          </a:prstGeom>
          <a:ln w="50800" cap="rnd">
            <a:solidFill>
              <a:schemeClr val="accent2">
                <a:alpha val="2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5024407" y="2868963"/>
            <a:ext cx="2367773" cy="0"/>
          </a:xfrm>
          <a:prstGeom prst="straightConnector1">
            <a:avLst/>
          </a:prstGeom>
          <a:ln w="50800" cap="rnd">
            <a:solidFill>
              <a:schemeClr val="accent2">
                <a:alpha val="2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71" idx="0"/>
            <a:endCxn id="70" idx="2"/>
          </p:cNvCxnSpPr>
          <p:nvPr/>
        </p:nvCxnSpPr>
        <p:spPr>
          <a:xfrm rot="16200000" flipV="1">
            <a:off x="6982060" y="1842840"/>
            <a:ext cx="968216" cy="860163"/>
          </a:xfrm>
          <a:prstGeom prst="straightConnector1">
            <a:avLst/>
          </a:prstGeom>
          <a:ln w="50800" cap="rnd">
            <a:solidFill>
              <a:schemeClr val="accent2">
                <a:alpha val="2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rot="10800000">
            <a:off x="4943840" y="3084994"/>
            <a:ext cx="2367773" cy="0"/>
          </a:xfrm>
          <a:prstGeom prst="straightConnector1">
            <a:avLst/>
          </a:prstGeom>
          <a:ln w="50800" cap="rnd">
            <a:solidFill>
              <a:schemeClr val="accent2">
                <a:alpha val="2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83290" y="3997099"/>
            <a:ext cx="10225420" cy="181124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ko-KR">
                <a:latin typeface="한컴 윤고딕 720"/>
                <a:ea typeface="한컴 윤고딕 720"/>
              </a:rPr>
              <a:t>Model  , View , Controller</a:t>
            </a:r>
            <a:r>
              <a:rPr lang="ko-KR" altLang="en-US">
                <a:solidFill>
                  <a:srgbClr val="212529"/>
                </a:solidFill>
                <a:latin typeface="한컴 윤고딕 720"/>
                <a:ea typeface="한컴 윤고딕 720"/>
              </a:rPr>
              <a:t>의 약자로 하나의 어플리케이션</a:t>
            </a:r>
            <a:r>
              <a:rPr lang="en-US" altLang="ko-KR">
                <a:solidFill>
                  <a:srgbClr val="212529"/>
                </a:solidFill>
                <a:latin typeface="한컴 윤고딕 720"/>
                <a:ea typeface="한컴 윤고딕 720"/>
              </a:rPr>
              <a:t>, </a:t>
            </a:r>
            <a:r>
              <a:rPr lang="ko-KR" altLang="en-US">
                <a:solidFill>
                  <a:srgbClr val="212529"/>
                </a:solidFill>
                <a:latin typeface="한컴 윤고딕 720"/>
                <a:ea typeface="한컴 윤고딕 720"/>
              </a:rPr>
              <a:t>프로젝트를 구성할 때 </a:t>
            </a:r>
            <a:endParaRPr lang="ko-KR" altLang="en-US">
              <a:solidFill>
                <a:srgbClr val="212529"/>
              </a:solidFill>
              <a:latin typeface="한컴 윤고딕 720"/>
            </a:endParaRP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>
                <a:solidFill>
                  <a:srgbClr val="212529"/>
                </a:solidFill>
                <a:latin typeface="한컴 윤고딕 720"/>
                <a:ea typeface="한컴 윤고딕 720"/>
              </a:rPr>
              <a:t>그 구성요소를 세가지의 역할로 구분한 디자인 패턴으로</a:t>
            </a:r>
            <a:r>
              <a:rPr lang="en-US" altLang="ko-KR">
                <a:solidFill>
                  <a:srgbClr val="212529"/>
                </a:solidFill>
                <a:latin typeface="한컴 윤고딕 720"/>
                <a:ea typeface="한컴 윤고딕 720"/>
              </a:rPr>
              <a:t>,</a:t>
            </a:r>
            <a:endParaRPr lang="ko-KR" altLang="en-US">
              <a:solidFill>
                <a:srgbClr val="212529"/>
              </a:solidFill>
              <a:latin typeface="한컴 윤고딕 720"/>
            </a:endParaRP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>
                <a:solidFill>
                  <a:srgbClr val="212529"/>
                </a:solidFill>
                <a:latin typeface="한컴 윤고딕 720"/>
                <a:ea typeface="한컴 윤고딕 720"/>
              </a:rPr>
              <a:t> 장점으로는 사용자 인터페이스로부터 비즈니스 로직을 분리하여 애플리케이션의 시각적 요소나 그 이면에서 실행되는 비즈니스 로직을 서로 영향없이 독립적으로 유지보수 가능하다</a:t>
            </a:r>
            <a:r>
              <a:rPr lang="en-US" altLang="ko-KR">
                <a:solidFill>
                  <a:srgbClr val="212529"/>
                </a:solidFill>
                <a:latin typeface="한컴 윤고딕 720"/>
                <a:ea typeface="한컴 윤고딕 720"/>
              </a:rPr>
              <a:t>.</a:t>
            </a:r>
            <a:endParaRPr lang="en-US" altLang="ko-KR">
              <a:solidFill>
                <a:srgbClr val="212529"/>
              </a:solidFill>
              <a:latin typeface="한컴 윤고딕 720"/>
            </a:endParaRPr>
          </a:p>
        </p:txBody>
      </p:sp>
      <p:sp>
        <p:nvSpPr>
          <p:cNvPr id="78" name="평행 사변형 76"/>
          <p:cNvSpPr/>
          <p:nvPr/>
        </p:nvSpPr>
        <p:spPr>
          <a:xfrm>
            <a:off x="2495500" y="4502749"/>
            <a:ext cx="3888545" cy="399973"/>
          </a:xfrm>
          <a:prstGeom prst="parallelogram">
            <a:avLst>
              <a:gd name="adj" fmla="val 25000"/>
            </a:avLst>
          </a:prstGeom>
          <a:solidFill>
            <a:srgbClr val="CA56A7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9" name="평행 사변형 76"/>
          <p:cNvSpPr/>
          <p:nvPr/>
        </p:nvSpPr>
        <p:spPr>
          <a:xfrm>
            <a:off x="6600070" y="5408372"/>
            <a:ext cx="2232310" cy="399973"/>
          </a:xfrm>
          <a:prstGeom prst="parallelogram">
            <a:avLst>
              <a:gd name="adj" fmla="val 25000"/>
            </a:avLst>
          </a:prstGeom>
          <a:solidFill>
            <a:srgbClr val="80008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80" name="포인트가 5개인 별 79"/>
          <p:cNvSpPr/>
          <p:nvPr/>
        </p:nvSpPr>
        <p:spPr>
          <a:xfrm>
            <a:off x="6384045" y="5229255"/>
            <a:ext cx="360045" cy="36004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A6F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/>
              <a:ea typeface="굴림체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rgbClr val="808080"/>
                </a:solidFill>
                <a:latin typeface="한컴 윤고딕 720"/>
                <a:ea typeface="한컴 윤고딕 720"/>
              </a:rPr>
              <a:t> 주요기능</a:t>
            </a:r>
            <a:endParaRPr lang="ko-KR" altLang="en-US" b="1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0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무인도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626956" y="1129193"/>
            <a:ext cx="8187221" cy="5013550"/>
            <a:chOff x="119170" y="957509"/>
            <a:chExt cx="8187221" cy="50135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1590" b="49420"/>
            <a:stretch>
              <a:fillRect/>
            </a:stretch>
          </p:blipFill>
          <p:spPr>
            <a:xfrm>
              <a:off x="119170" y="957509"/>
              <a:ext cx="7395629" cy="290355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b="68970"/>
            <a:stretch>
              <a:fillRect/>
            </a:stretch>
          </p:blipFill>
          <p:spPr>
            <a:xfrm>
              <a:off x="212519" y="3864105"/>
              <a:ext cx="8093872" cy="21069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000" y="545259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굴림체"/>
                <a:ea typeface="굴림체"/>
              </a:rPr>
              <a:t>                                                                           </a:t>
            </a:r>
            <a:endParaRPr lang="ko-KR" altLang="en-US">
              <a:latin typeface="굴림체"/>
              <a:ea typeface="굴림체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rgbClr val="808080"/>
                </a:solidFill>
                <a:latin typeface="한컴 윤고딕 720"/>
                <a:ea typeface="한컴 윤고딕 720"/>
              </a:rPr>
              <a:t> 주요기능</a:t>
            </a:r>
            <a:endParaRPr lang="ko-KR" altLang="en-US" b="1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0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무인도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30" y="1461755"/>
            <a:ext cx="5801640" cy="2781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70" t="31410" r="-1180" b="1580"/>
          <a:stretch>
            <a:fillRect/>
          </a:stretch>
        </p:blipFill>
        <p:spPr>
          <a:xfrm>
            <a:off x="4904290" y="1545795"/>
            <a:ext cx="6984970" cy="388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/>
              <a:ea typeface="굴림체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/>
                <a:ea typeface="굴림체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/>
                <a:ea typeface="굴림체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/>
                <a:ea typeface="굴림체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rgbClr val="808080"/>
                </a:solidFill>
                <a:latin typeface="한컴 윤고딕 720"/>
                <a:ea typeface="한컴 윤고딕 720"/>
              </a:rPr>
              <a:t> 주요기능</a:t>
            </a:r>
            <a:endParaRPr lang="ko-KR" altLang="en-US" b="1">
              <a:solidFill>
                <a:srgbClr val="808080"/>
              </a:solidFill>
              <a:latin typeface="한컴 윤고딕 72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0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무인도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551" y="764650"/>
            <a:ext cx="5897324" cy="563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박수현</a:t>
            </a:r>
            <a:endParaRPr lang="ko-KR" altLang="en-US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한컴 윤고딕 72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17333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한 파일을 다같이 손대다 보니까 팀원과의 소통이 많이 중요함을 다시 한번 느끼고 각 팀원의 능력도 중요하지만 전체 팀원의 능력에 맞게 다같이 할수있도록 프로젝트를 만드는것도 중요성함을 느꼈다 너무 무리한 프로젝트를 계획했나 걱정했지만 어떻게든 다같이 열심히하면서 중간에 주제를 바꾸지 않고 끝낼 수 있어서 뿌듯했다</a:t>
            </a:r>
            <a:r>
              <a:rPr lang="en-US" altLang="ko-KR">
                <a:latin typeface="한컴 윤고딕 720"/>
                <a:ea typeface="한컴 윤고딕 720"/>
              </a:rPr>
              <a:t>.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2999613" y="3861054"/>
            <a:ext cx="4176537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6096000" y="2571733"/>
            <a:ext cx="187226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796004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손비아</a:t>
            </a:r>
            <a:endParaRPr lang="ko-KR" altLang="en-US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한컴 윤고딕 72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24815" y="2368405"/>
            <a:ext cx="8857108" cy="25541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그동안은 </a:t>
            </a:r>
            <a:r>
              <a:rPr lang="en-US" altLang="ko-KR">
                <a:latin typeface="한컴 윤고딕 720"/>
                <a:ea typeface="한컴 윤고딕 720"/>
              </a:rPr>
              <a:t>Git hub</a:t>
            </a:r>
            <a:r>
              <a:rPr lang="ko-KR" altLang="en-US">
                <a:latin typeface="한컴 윤고딕 720"/>
                <a:ea typeface="한컴 윤고딕 720"/>
              </a:rPr>
              <a:t>를 사용만 했지 버전 관리를 맡아본 적은 없었는데</a:t>
            </a:r>
            <a:r>
              <a:rPr lang="en-US" altLang="ko-KR">
                <a:latin typeface="한컴 윤고딕 720"/>
                <a:ea typeface="한컴 윤고딕 720"/>
              </a:rPr>
              <a:t>,</a:t>
            </a:r>
            <a:endParaRPr lang="en-US" altLang="ko-KR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이번 기회에 버전 관리를 맡아보면서 </a:t>
            </a:r>
            <a:r>
              <a:rPr lang="en-US" altLang="ko-KR">
                <a:latin typeface="한컴 윤고딕 720"/>
                <a:ea typeface="한컴 윤고딕 720"/>
              </a:rPr>
              <a:t>Merge</a:t>
            </a:r>
            <a:r>
              <a:rPr lang="ko-KR" altLang="en-US">
                <a:latin typeface="한컴 윤고딕 720"/>
                <a:ea typeface="한컴 윤고딕 720"/>
              </a:rPr>
              <a:t>의 어려움과 중요성을 느끼게 되었다</a:t>
            </a:r>
            <a:r>
              <a:rPr lang="en-US" altLang="ko-KR">
                <a:latin typeface="한컴 윤고딕 720"/>
                <a:ea typeface="한컴 윤고딕 720"/>
              </a:rPr>
              <a:t>.</a:t>
            </a:r>
            <a:endParaRPr lang="en-US" altLang="ko-KR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팀플을 진행하면서 자연스럽게 팀원들과 서로 잘못 알고 있는 것이 있으면</a:t>
            </a:r>
            <a:endParaRPr lang="ko-KR" altLang="en-US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조언해주고</a:t>
            </a:r>
            <a:r>
              <a:rPr lang="en-US" altLang="ko-KR">
                <a:latin typeface="한컴 윤고딕 720"/>
                <a:ea typeface="한컴 윤고딕 720"/>
              </a:rPr>
              <a:t>, </a:t>
            </a:r>
            <a:r>
              <a:rPr lang="ko-KR" altLang="en-US">
                <a:latin typeface="한컴 윤고딕 720"/>
                <a:ea typeface="한컴 윤고딕 720"/>
              </a:rPr>
              <a:t>막히는 로직이 있으면 알고리즘을 되짚어 가면서  점점 게임의 틀을</a:t>
            </a:r>
            <a:endParaRPr lang="ko-KR" altLang="en-US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만들어 가는 것이 즐거웠다</a:t>
            </a:r>
            <a:r>
              <a:rPr lang="en-US" altLang="ko-KR">
                <a:latin typeface="한컴 윤고딕 720"/>
                <a:ea typeface="한컴 윤고딕 720"/>
              </a:rPr>
              <a:t>. </a:t>
            </a:r>
            <a:r>
              <a:rPr lang="ko-KR" altLang="en-US">
                <a:latin typeface="한컴 윤고딕 720"/>
                <a:ea typeface="한컴 윤고딕 720"/>
              </a:rPr>
              <a:t>팀플과 팀원들의 중요성에 대해 다시 한 번</a:t>
            </a:r>
            <a:endParaRPr lang="ko-KR" altLang="en-US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생각해보게 되는 좋은 기회였던 것 같다</a:t>
            </a:r>
            <a:r>
              <a:rPr lang="en-US" altLang="ko-KR">
                <a:latin typeface="한컴 윤고딕 720"/>
                <a:ea typeface="한컴 윤고딕 720"/>
              </a:rPr>
              <a:t>.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4151730" y="2874700"/>
            <a:ext cx="5472760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5591930" y="4067486"/>
            <a:ext cx="2592360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796004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최유정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17333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진도를 더디게 따라가는중이라 조별과제를 해도 되는지 고민이 많았는데 </a:t>
            </a:r>
            <a:r>
              <a:rPr lang="en-US" altLang="ko-KR">
                <a:solidFill>
                  <a:schemeClr val="tx1"/>
                </a:solidFill>
                <a:latin typeface="한컴 윤고딕 720"/>
                <a:ea typeface="한컴 윤고딕 720"/>
              </a:rPr>
              <a:t>,</a:t>
            </a:r>
            <a:endParaRPr lang="en-US" altLang="ko-KR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팀원분들께 물어보고 같이 생각하면서 이런 결과물을 낼 수 있었고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혼자 하는것보다 많이 배우고 여러가지를 구현할 수 있어서 재미있었다</a:t>
            </a:r>
            <a:r>
              <a:rPr lang="en-US" altLang="ko-KR">
                <a:solidFill>
                  <a:schemeClr val="tx1"/>
                </a:solidFill>
                <a:latin typeface="한컴 윤고딕 720"/>
                <a:ea typeface="한컴 윤고딕 720"/>
              </a:rPr>
              <a:t>.</a:t>
            </a:r>
            <a:endParaRPr lang="en-US" altLang="ko-KR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또 협업인만큼 깃허브가 중요했는데 사용법도 익힐 수 있는 좋은 경험이였다</a:t>
            </a:r>
            <a:r>
              <a:rPr lang="en-US" altLang="ko-KR">
                <a:solidFill>
                  <a:schemeClr val="tx1"/>
                </a:solidFill>
                <a:latin typeface="한컴 윤고딕 720"/>
                <a:ea typeface="한컴 윤고딕 72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 </a:t>
            </a:r>
            <a:endParaRPr lang="ko-KR" altLang="en-US">
              <a:solidFill>
                <a:schemeClr val="tx1"/>
              </a:solidFill>
              <a:latin typeface="한컴 윤고딕 720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8328310" y="3838539"/>
            <a:ext cx="1080133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2999613" y="3029027"/>
            <a:ext cx="2880357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796004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20"/>
                <a:ea typeface="한컴 윤고딕 720"/>
              </a:rPr>
              <a:t>최예은</a:t>
            </a:r>
            <a:endParaRPr lang="ko-KR" altLang="en-US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한컴 윤고딕 72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17333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한컴 윤고딕 720"/>
                <a:ea typeface="한컴 윤고딕 720"/>
              </a:rPr>
              <a:t>내용 진도도 따라가기 바쁘고 힘들어서 조별과제를 않으려 고민했으나</a:t>
            </a:r>
            <a:r>
              <a:rPr lang="en-US" altLang="ko-KR">
                <a:solidFill>
                  <a:schemeClr val="tx1"/>
                </a:solidFill>
                <a:latin typeface="한컴 윤고딕 720"/>
                <a:ea typeface="한컴 윤고딕 720"/>
              </a:rPr>
              <a:t>, </a:t>
            </a:r>
            <a:endParaRPr lang="en-US" altLang="ko-KR">
              <a:solidFill>
                <a:schemeClr val="tx1"/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팀원들의 도움으로 그래도 뭐라도 하나 할 수 있어서 감사하다</a:t>
            </a:r>
            <a:r>
              <a:rPr lang="en-US" altLang="ko-KR">
                <a:latin typeface="한컴 윤고딕 720"/>
                <a:ea typeface="한컴 윤고딕 720"/>
              </a:rPr>
              <a:t>. </a:t>
            </a:r>
            <a:r>
              <a:rPr lang="ko-KR" altLang="en-US">
                <a:latin typeface="한컴 윤고딕 720"/>
                <a:ea typeface="한컴 윤고딕 720"/>
              </a:rPr>
              <a:t>많은 도움이 되지 못해 많이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미안하고 개인적으로 공부를 더 열심히 해서 다음 프로젝트에는 더 열심히 해야겠다</a:t>
            </a:r>
            <a:r>
              <a:rPr lang="en-US" altLang="ko-KR">
                <a:latin typeface="한컴 윤고딕 720"/>
                <a:ea typeface="한컴 윤고딕 720"/>
              </a:rPr>
              <a:t>.</a:t>
            </a:r>
            <a:endParaRPr lang="en-US" altLang="ko-KR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/>
              </a:solidFill>
              <a:latin typeface="한컴 윤고딕 720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5375900" y="3029027"/>
            <a:ext cx="331246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보완할점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99320" y="2615508"/>
            <a:ext cx="10945520" cy="186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이번에는 콘솔을 이용하는 프로젝트였지만  나중에는 </a:t>
            </a:r>
            <a:r>
              <a:rPr lang="en-US" altLang="ko-KR">
                <a:latin typeface="한컴 윤고딕 720"/>
                <a:ea typeface="한컴 윤고딕 720"/>
              </a:rPr>
              <a:t>AWS</a:t>
            </a:r>
            <a:r>
              <a:rPr lang="ko-KR" altLang="en-US">
                <a:latin typeface="한컴 윤고딕 720"/>
                <a:ea typeface="한컴 윤고딕 720"/>
              </a:rPr>
              <a:t>로 </a:t>
            </a:r>
            <a:r>
              <a:rPr lang="en-US" altLang="ko-KR">
                <a:latin typeface="한컴 윤고딕 720"/>
                <a:ea typeface="한컴 윤고딕 720"/>
              </a:rPr>
              <a:t>DB</a:t>
            </a:r>
            <a:r>
              <a:rPr lang="ko-KR" altLang="en-US">
                <a:latin typeface="한컴 윤고딕 720"/>
                <a:ea typeface="한컴 윤고딕 720"/>
              </a:rPr>
              <a:t>서버를 이용해 웹게임으로</a:t>
            </a:r>
            <a:endParaRPr lang="ko-KR" altLang="en-US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구현시키고 싶다는 욕심이 생겼다</a:t>
            </a:r>
            <a:r>
              <a:rPr lang="en-US" altLang="ko-KR">
                <a:latin typeface="한컴 윤고딕 720"/>
                <a:ea typeface="한컴 윤고딕 720"/>
              </a:rPr>
              <a:t>. </a:t>
            </a:r>
            <a:r>
              <a:rPr lang="ko-KR" altLang="en-US">
                <a:latin typeface="한컴 윤고딕 720"/>
                <a:ea typeface="한컴 윤고딕 720"/>
              </a:rPr>
              <a:t>기존 </a:t>
            </a:r>
            <a:r>
              <a:rPr lang="en-US" altLang="ko-KR">
                <a:latin typeface="한컴 윤고딕 720"/>
                <a:ea typeface="한컴 윤고딕 720"/>
              </a:rPr>
              <a:t>MVC</a:t>
            </a:r>
            <a:r>
              <a:rPr lang="ko-KR" altLang="en-US">
                <a:latin typeface="한컴 윤고딕 720"/>
                <a:ea typeface="한컴 윤고딕 720"/>
              </a:rPr>
              <a:t>와 알고리즘을 이용하면</a:t>
            </a:r>
            <a:r>
              <a:rPr lang="en-US" altLang="ko-KR">
                <a:latin typeface="한컴 윤고딕 720"/>
                <a:ea typeface="한컴 윤고딕 720"/>
              </a:rPr>
              <a:t> </a:t>
            </a:r>
            <a:r>
              <a:rPr lang="ko-KR" altLang="en-US">
                <a:latin typeface="한컴 윤고딕 720"/>
                <a:ea typeface="한컴 윤고딕 720"/>
              </a:rPr>
              <a:t>게임판을 더 크게 제작하고</a:t>
            </a:r>
            <a:endParaRPr lang="ko-KR" altLang="en-US"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한컴 윤고딕 720"/>
                <a:ea typeface="한컴 윤고딕 720"/>
              </a:rPr>
              <a:t>다른 이벤트를 넣거나 부루마블이 아닌 다른 주사위게임도 충분히 구현할 수 있을거같다</a:t>
            </a:r>
            <a:r>
              <a:rPr lang="en-US" altLang="ko-KR">
                <a:latin typeface="한컴 윤고딕 720"/>
                <a:ea typeface="한컴 윤고딕 720"/>
              </a:rPr>
              <a:t>.</a:t>
            </a:r>
            <a:endParaRPr lang="en-US" altLang="ko-KR">
              <a:latin typeface="한컴 윤고딕 720"/>
            </a:endParaRPr>
          </a:p>
          <a:p>
            <a:pPr lvl="0">
              <a:defRPr/>
            </a:pPr>
            <a:endParaRPr lang="en-US" altLang="ko-KR">
              <a:latin typeface="한컴 윤고딕 720"/>
            </a:endParaRPr>
          </a:p>
          <a:p>
            <a:pPr lvl="0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프로젝트 소개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(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개발환경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)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67510" y="2761040"/>
            <a:ext cx="6972505" cy="1234975"/>
            <a:chOff x="996138" y="2595541"/>
            <a:chExt cx="9719307" cy="163637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78793" y="2595541"/>
              <a:ext cx="2389850" cy="13814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92430" y="2708900"/>
              <a:ext cx="1523015" cy="152301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6138" y="3167254"/>
              <a:ext cx="3358868" cy="7893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주요기능</a:t>
              </a:r>
              <a:endParaRPr lang="ko-KR" altLang="en-US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1019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04040"/>
                </a:solidFill>
                <a:latin typeface="한컴 윤고딕 720"/>
                <a:ea typeface="한컴 윤고딕 720"/>
              </a:rPr>
              <a:t>Readme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435" y="1412720"/>
            <a:ext cx="4436106" cy="4824670"/>
          </a:xfrm>
          <a:prstGeom prst="rect">
            <a:avLst/>
          </a:prstGeom>
        </p:spPr>
      </p:pic>
      <p:pic>
        <p:nvPicPr>
          <p:cNvPr id="58" name="Chocobiv_9_BlueMarble at yujung - Chrome 2022-10-05 15-30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900" t="35260" r="34750" b="26570"/>
          <a:stretch>
            <a:fillRect/>
          </a:stretch>
        </p:blipFill>
        <p:spPr>
          <a:xfrm>
            <a:off x="5240596" y="1891884"/>
            <a:ext cx="6365960" cy="3481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en-US" altLang="ko-KR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end</a:t>
              </a:r>
              <a:endParaRPr lang="en-US" altLang="ko-KR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19590" y="2121741"/>
            <a:ext cx="6552819" cy="2880360"/>
            <a:chOff x="1919478" y="1556766"/>
            <a:chExt cx="8569071" cy="4176522"/>
          </a:xfrm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grpSpPr>
        <p:sp>
          <p:nvSpPr>
            <p:cNvPr id="23" name="직사각형 22"/>
            <p:cNvSpPr/>
            <p:nvPr/>
          </p:nvSpPr>
          <p:spPr>
            <a:xfrm>
              <a:off x="1919478" y="1556766"/>
              <a:ext cx="8569071" cy="417652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200">
                  <a:solidFill>
                    <a:srgbClr val="B9B9B9"/>
                  </a:solidFill>
                  <a:latin typeface="한컴 윤고딕 720"/>
                  <a:ea typeface="한컴 윤고딕 720"/>
                </a:rPr>
                <a:t>감사합니다</a:t>
              </a:r>
              <a:r>
                <a:rPr lang="en-US" altLang="ko-KR" sz="3200">
                  <a:solidFill>
                    <a:srgbClr val="B9B9B9"/>
                  </a:solidFill>
                  <a:latin typeface="한컴 윤고딕 720"/>
                  <a:ea typeface="한컴 윤고딕 720"/>
                </a:rPr>
                <a:t>.</a:t>
              </a:r>
              <a:endParaRPr lang="en-US" altLang="ko-KR" sz="3200">
                <a:solidFill>
                  <a:srgbClr val="B9B9B9"/>
                </a:solidFill>
                <a:latin typeface="한컴 윤고딕 72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056495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EBADAD"/>
                  </a:solidFill>
                  <a:latin typeface="한컴 윤고딕 720"/>
                  <a:ea typeface="한컴 윤고딕 720"/>
                </a:rPr>
                <a:t>X</a:t>
              </a:r>
              <a:endParaRPr lang="en-US" altLang="ko-KR" b="1">
                <a:solidFill>
                  <a:srgbClr val="EBADAD"/>
                </a:solidFill>
                <a:latin typeface="한컴 윤고딕 72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676193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C5C5C5"/>
                  </a:solidFill>
                  <a:latin typeface="한컴 윤고딕 720"/>
                  <a:ea typeface="한컴 윤고딕 720"/>
                </a:rPr>
                <a:t>-</a:t>
              </a:r>
              <a:endParaRPr lang="en-US" altLang="ko-KR" b="1">
                <a:solidFill>
                  <a:srgbClr val="C5C5C5"/>
                </a:solidFill>
                <a:latin typeface="한컴 윤고딕 7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프로젝트 소개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(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게임설명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)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pic>
        <p:nvPicPr>
          <p:cNvPr id="7" name="eclipse-workspace - BlueMarble_src_Start.java - Eclipse IDE 2022-10-05 10-26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70" t="18770" r="39800" b="2490"/>
          <a:stretch>
            <a:fillRect/>
          </a:stretch>
        </p:blipFill>
        <p:spPr>
          <a:xfrm>
            <a:off x="983290" y="845439"/>
            <a:ext cx="4320000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2592" y="2352107"/>
            <a:ext cx="4883473" cy="2418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총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20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칸으로 이루어져 있는 주사위 게임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한 턴씩 주사위를 던져 나온수만큼 이동하며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 ,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이동한 땅의 주인이 없을 경우엔 땅 구매가 가능하고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주인이 있을 경우엔 주인에게 금액 지불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 lvl="0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5623278" y="2420860"/>
            <a:ext cx="904782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6391854" y="3272972"/>
            <a:ext cx="3304646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프로젝트 소개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(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게임설명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)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5250" y="1004586"/>
            <a:ext cx="10801500" cy="544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💰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돈을 얻을 수 있는 방법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💰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게임판 한바퀴 완주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( 10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만원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)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내가 구입한 땅에 상대방이 도착했을때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올림픽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황금열쇠 등이 있고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💸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돈을 잃을 수 있는 방법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💸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상대방이 구입한 땅에 내가 도착했을 경우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황금열쇠 등이 있음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그 외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무인도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에 도착하게 되면 주사위가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6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이 나오거나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2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턴을 쉬어야함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종료조건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은 플레이어 한명의 돈이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0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이 되거나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50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턴이 되는 경우가 있음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.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38018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79" y="141255"/>
            <a:ext cx="4046757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프로젝트 소개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(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주제선정이유 </a:t>
              </a:r>
              <a:r>
                <a:rPr lang="en-US" altLang="ko-KR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)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67260" y="2269259"/>
            <a:ext cx="10657480" cy="255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DataBase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를 활용해 다양한 기능을 구현할 수 있는 주제를 고민하다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게임이 가장 적합하다 생각되어 게임으로 범위를 좁힐 수 있었고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,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그 중 모두에게 친숙하고 단순한 그래픽으로도 흥미를 끌 수 있는 부루마불로 선정하게 되었습니다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.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 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콘솔로 구현하는 프로젝트라서 시각적으로 화려한 타 게임에 비해 흥미가 떨어질 수 있지만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그래픽보다는 게임성으로 흥미를 끌 수 있는 게임이고 알고리즘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게임 규칙을 정교하게 정해두면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콘솔만으로도 충분하게 구현할 수 있는 주제라고 생각되어 선정하게 되었습니다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/>
                <a:ea typeface="한컴 윤고딕 720"/>
              </a:rPr>
              <a:t>.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한컴 윤고딕 720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634754" y="2320612"/>
            <a:ext cx="3660995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464190" y="4005080"/>
            <a:ext cx="2448340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33952" y="4447183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알고리즘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67333" y="845439"/>
            <a:ext cx="1867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게임진행 알고리즘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2710"/>
          <a:stretch>
            <a:fillRect/>
          </a:stretch>
        </p:blipFill>
        <p:spPr>
          <a:xfrm>
            <a:off x="1918591" y="1201679"/>
            <a:ext cx="7849919" cy="5179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알고리즘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6296" y="598455"/>
            <a:ext cx="4759407" cy="59269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333" y="845439"/>
            <a:ext cx="2343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올림픽 이벤트 알고리즘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한컴 윤고딕 72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한컴 윤고딕 72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한컴 윤고딕 720"/>
                  <a:ea typeface="한컴 윤고딕 720"/>
                </a:rPr>
                <a:t>알고리즘</a:t>
              </a:r>
              <a:endParaRPr lang="ko-KR" altLang="en-US" sz="2000" b="1">
                <a:solidFill>
                  <a:srgbClr val="808080"/>
                </a:solidFill>
                <a:latin typeface="한컴 윤고딕 72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한컴 윤고딕 720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11150"/>
          <a:stretch>
            <a:fillRect/>
          </a:stretch>
        </p:blipFill>
        <p:spPr>
          <a:xfrm>
            <a:off x="2751832" y="598455"/>
            <a:ext cx="6688336" cy="59269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7333" y="845439"/>
            <a:ext cx="15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한컴 윤고딕 720"/>
                <a:ea typeface="한컴 윤고딕 720"/>
              </a:rPr>
              <a:t>그 외 알고리즘</a:t>
            </a:r>
            <a:endParaRPr lang="ko-KR" altLang="en-US">
              <a:solidFill>
                <a:srgbClr val="404040"/>
              </a:solidFill>
              <a:latin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미래">
      <a:majorFont>
        <a:latin typeface="Tahoma"/>
        <a:ea typeface=""/>
        <a:cs typeface=""/>
        <a:font script="Jpan" typeface="ＭＳ Ｐゴシック"/>
        <a:font script="Hang" typeface="HY울릉도B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1106</Words>
  <Application>Microsoft Office PowerPoint</Application>
  <PresentationFormat>와이드스크린</PresentationFormat>
  <Paragraphs>308</Paragraphs>
  <Slides>31</Slides>
  <Notes>25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HY울릉도B</vt:lpstr>
      <vt:lpstr>굴림체</vt:lpstr>
      <vt:lpstr>돋움</vt:lpstr>
      <vt:lpstr>한컴 윤고딕 720</vt:lpstr>
      <vt:lpstr>함초롬돋움</vt:lpstr>
      <vt:lpstr>Arial</vt:lpstr>
      <vt:lpstr>Tahoma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82108</dc:creator>
  <cp:lastModifiedBy>504</cp:lastModifiedBy>
  <cp:revision>124</cp:revision>
  <dcterms:created xsi:type="dcterms:W3CDTF">2022-09-25T08:59:06Z</dcterms:created>
  <dcterms:modified xsi:type="dcterms:W3CDTF">2022-12-12T02:30:35Z</dcterms:modified>
  <cp:version>1000.0000.01</cp:version>
</cp:coreProperties>
</file>